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3" r:id="rId2"/>
  </p:sldIdLst>
  <p:sldSz cx="100584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726194D-9661-4F46-AC30-12AA5302FE13}">
  <a:tblStyle styleId="{9726194D-9661-4F46-AC30-12AA5302FE1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43"/>
  </p:normalViewPr>
  <p:slideViewPr>
    <p:cSldViewPr snapToGrid="0">
      <p:cViewPr>
        <p:scale>
          <a:sx n="80" d="100"/>
          <a:sy n="80" d="100"/>
        </p:scale>
        <p:origin x="432" y="-558"/>
      </p:cViewPr>
      <p:guideLst>
        <p:guide orient="horz" pos="230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71848" y="685800"/>
            <a:ext cx="4715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1305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8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42879" y="1058951"/>
            <a:ext cx="9372900" cy="291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42869" y="4030755"/>
            <a:ext cx="9372900" cy="112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42869" y="1573155"/>
            <a:ext cx="9372900" cy="279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869" y="4483164"/>
            <a:ext cx="9372900" cy="185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2869" y="3058986"/>
            <a:ext cx="9372900" cy="1197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869" y="632924"/>
            <a:ext cx="9372900" cy="81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869" y="1639075"/>
            <a:ext cx="9372900" cy="485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869" y="632924"/>
            <a:ext cx="9372900" cy="81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42870" y="1639075"/>
            <a:ext cx="4399800" cy="485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315639" y="1639075"/>
            <a:ext cx="4399799" cy="485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42869" y="632924"/>
            <a:ext cx="9372900" cy="81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869" y="790186"/>
            <a:ext cx="3088800" cy="1074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869" y="1976319"/>
            <a:ext cx="3088800" cy="452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39275" y="640213"/>
            <a:ext cx="7004700" cy="58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29200" y="-177"/>
            <a:ext cx="50292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92050" y="1753848"/>
            <a:ext cx="4449600" cy="210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92050" y="3986595"/>
            <a:ext cx="4449600" cy="175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433450" y="1029795"/>
            <a:ext cx="4220700" cy="525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869" y="6016817"/>
            <a:ext cx="6598800" cy="86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869" y="632924"/>
            <a:ext cx="9372900" cy="8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869" y="1639075"/>
            <a:ext cx="9372900" cy="48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319703" y="6632130"/>
            <a:ext cx="603600" cy="5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Shape 103"/>
          <p:cNvGraphicFramePr/>
          <p:nvPr>
            <p:extLst>
              <p:ext uri="{D42A27DB-BD31-4B8C-83A1-F6EECF244321}">
                <p14:modId xmlns:p14="http://schemas.microsoft.com/office/powerpoint/2010/main" val="3035236914"/>
              </p:ext>
            </p:extLst>
          </p:nvPr>
        </p:nvGraphicFramePr>
        <p:xfrm>
          <a:off x="336050" y="1512675"/>
          <a:ext cx="9386300" cy="5636335"/>
        </p:xfrm>
        <a:graphic>
          <a:graphicData uri="http://schemas.openxmlformats.org/drawingml/2006/table">
            <a:tbl>
              <a:tblPr>
                <a:noFill/>
                <a:tableStyleId>{9726194D-9661-4F46-AC30-12AA5302FE13}</a:tableStyleId>
              </a:tblPr>
              <a:tblGrid>
                <a:gridCol w="13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Sunday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Monday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Tuesday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Wednesday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Thursday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Friday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latin typeface="Digs My Hart" charset="0"/>
                          <a:ea typeface="Digs My Hart" charset="0"/>
                          <a:cs typeface="Digs My Hart" charset="0"/>
                          <a:sym typeface="Syncopate"/>
                        </a:rPr>
                        <a:t>Saturday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Book</a:t>
                      </a:r>
                      <a:r>
                        <a:rPr lang="en-US" sz="1000" b="1" baseline="0" dirty="0" smtClean="0">
                          <a:solidFill>
                            <a:srgbClr val="00B05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Drive begins – drop off in front office</a:t>
                      </a:r>
                      <a:endParaRPr lang="en" sz="1000" b="1" dirty="0">
                        <a:solidFill>
                          <a:srgbClr val="00B05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Dr</a:t>
                      </a:r>
                      <a:r>
                        <a:rPr lang="en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. Seuss B’Day Celebration</a:t>
                      </a:r>
                      <a:endParaRPr lang="en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Talent Show Registration</a:t>
                      </a:r>
                      <a:r>
                        <a:rPr lang="en-US" sz="1000" b="1" baseline="0" dirty="0" smtClean="0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3/5 – 3/15 for $5 per act</a:t>
                      </a:r>
                      <a:endParaRPr lang="en" sz="1000" b="1" dirty="0">
                        <a:solidFill>
                          <a:srgbClr val="C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Krispy Kreme Fundraiser</a:t>
                      </a:r>
                      <a:r>
                        <a:rPr lang="en-US" sz="1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begins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  </a:t>
                      </a:r>
                      <a:r>
                        <a:rPr lang="en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3/5</a:t>
                      </a:r>
                      <a:r>
                        <a:rPr lang="en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– 3/26</a:t>
                      </a:r>
                      <a:endParaRPr lang="en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FSA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Writing Test 4</a:t>
                      </a:r>
                      <a:r>
                        <a:rPr lang="en-US" sz="1000" b="1" baseline="30000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– 6</a:t>
                      </a:r>
                      <a:r>
                        <a:rPr lang="en-US" sz="1000" b="1" baseline="30000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lang="en" sz="1000" b="1" dirty="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School Spirit Shirt Day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Donut Sale - $1</a:t>
                      </a:r>
                      <a:endParaRPr lang="en" sz="1000" b="1" dirty="0">
                        <a:solidFill>
                          <a:srgbClr val="00B05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RSVPs </a:t>
                      </a:r>
                      <a:r>
                        <a:rPr lang="en-US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due today for </a:t>
                      </a:r>
                      <a:r>
                        <a:rPr lang="en-US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next week’s activities</a:t>
                      </a:r>
                      <a:endParaRPr lang="en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FF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 UNIFORM</a:t>
                      </a:r>
                      <a:r>
                        <a:rPr lang="en-US" sz="1000" b="1" baseline="0" dirty="0" smtClean="0">
                          <a:solidFill>
                            <a:srgbClr val="FF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$2</a:t>
                      </a:r>
                      <a:endParaRPr lang="en-US" sz="1000" b="1" dirty="0" smtClean="0">
                        <a:solidFill>
                          <a:srgbClr val="FF3399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0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Muffins</a:t>
                      </a:r>
                      <a:r>
                        <a:rPr lang="en" sz="10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For Mom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9:30 – 11:30 a.m.</a:t>
                      </a:r>
                      <a:endParaRPr lang="en" sz="10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Donuts For Dad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9:30</a:t>
                      </a:r>
                      <a:r>
                        <a:rPr lang="en-US" sz="10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– 11:30 a.m.</a:t>
                      </a:r>
                      <a:endParaRPr lang="en" sz="10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14</a:t>
                      </a:r>
                      <a:r>
                        <a:rPr lang="en-US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School </a:t>
                      </a:r>
                      <a:r>
                        <a:rPr lang="en-US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Spirit Shirt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Donut Sale - $1</a:t>
                      </a:r>
                      <a:endParaRPr lang="en" sz="1000" b="1" dirty="0" smtClean="0">
                        <a:solidFill>
                          <a:srgbClr val="00B05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Ice Cream</a:t>
                      </a:r>
                      <a:r>
                        <a:rPr lang="en" sz="10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Social 1:30</a:t>
                      </a:r>
                      <a:endParaRPr lang="en" sz="10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15</a:t>
                      </a: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Family</a:t>
                      </a:r>
                      <a:r>
                        <a:rPr lang="en-US" sz="1000" b="1" baseline="0" dirty="0" smtClean="0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Night – Chili’s *20% donated to school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000" b="1" dirty="0">
                        <a:solidFill>
                          <a:srgbClr val="C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7030A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Teacher Planning Day – No School</a:t>
                      </a:r>
                      <a:endParaRPr lang="en" sz="1000" b="1" dirty="0">
                        <a:solidFill>
                          <a:srgbClr val="7030A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17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20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21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22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800" dirty="0" smtClean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Community Yard</a:t>
                      </a:r>
                      <a:r>
                        <a:rPr lang="en-US" sz="1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Sale - $10 per display area</a:t>
                      </a:r>
                      <a:endParaRPr lang="en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25</a:t>
                      </a:r>
                      <a:endParaRPr lang="en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Krispy Kreme Fundraiser money due today</a:t>
                      </a:r>
                      <a:endParaRPr lang="en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27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0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School Spirit Shirt Day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Donut Sale - $1</a:t>
                      </a:r>
                      <a:endParaRPr lang="en" sz="1000" b="1" dirty="0" smtClean="0">
                        <a:solidFill>
                          <a:srgbClr val="00B05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0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Krispy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Kreme certificate pick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Spring Dance - $5 *5</a:t>
                      </a:r>
                      <a:r>
                        <a:rPr lang="en-US" sz="1000" b="1" baseline="30000" dirty="0" smtClean="0">
                          <a:solidFill>
                            <a:srgbClr val="0070C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&amp; 6</a:t>
                      </a:r>
                      <a:r>
                        <a:rPr lang="en-US" sz="1000" b="1" baseline="30000" dirty="0" smtClean="0">
                          <a:solidFill>
                            <a:srgbClr val="0070C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</a:t>
                      </a:r>
                      <a:r>
                        <a:rPr lang="en-US" sz="1000" b="1" baseline="0" dirty="0" smtClean="0">
                          <a:solidFill>
                            <a:srgbClr val="0070C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*</a:t>
                      </a:r>
                      <a:endParaRPr lang="en" sz="1000" b="1" dirty="0">
                        <a:solidFill>
                          <a:srgbClr val="0070C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 School – Spring Holiday</a:t>
                      </a:r>
                      <a:endParaRPr lang="en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31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b="1" dirty="0" smtClean="0">
                          <a:solidFill>
                            <a:srgbClr val="7030A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Coming</a:t>
                      </a:r>
                      <a:r>
                        <a:rPr lang="en-US" sz="1000" b="1" baseline="0" dirty="0" smtClean="0">
                          <a:solidFill>
                            <a:srgbClr val="7030A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Up…Talent Show on 4/6</a:t>
                      </a:r>
                      <a:endParaRPr sz="1000" b="1" dirty="0">
                        <a:solidFill>
                          <a:srgbClr val="7030A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" name="Shape 104"/>
          <p:cNvSpPr txBox="1"/>
          <p:nvPr/>
        </p:nvSpPr>
        <p:spPr>
          <a:xfrm>
            <a:off x="2128318" y="276665"/>
            <a:ext cx="5546100" cy="10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dirty="0">
              <a:latin typeface="Syncopate"/>
              <a:ea typeface="Syncopate"/>
              <a:cs typeface="Syncopate"/>
              <a:sym typeface="Syncopate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4400" b="1" dirty="0" smtClean="0">
                <a:latin typeface="Digs My Hart" charset="0"/>
                <a:ea typeface="Digs My Hart" charset="0"/>
                <a:cs typeface="Digs My Hart" charset="0"/>
                <a:sym typeface="Syncopate"/>
              </a:rPr>
              <a:t>March 2018</a:t>
            </a:r>
            <a:endParaRPr lang="en" sz="4400" b="1" dirty="0">
              <a:latin typeface="Digs My Hart" charset="0"/>
              <a:ea typeface="Digs My Hart" charset="0"/>
              <a:cs typeface="Digs My Hart" charset="0"/>
              <a:sym typeface="Syncopate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167000" y="1105875"/>
            <a:ext cx="17244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201</a:t>
            </a:r>
            <a:r>
              <a:rPr lang="en-US" b="1" dirty="0"/>
              <a:t>8</a:t>
            </a:r>
            <a:endParaRPr lang="en" b="1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D7B579F1-D113-4393-BF7B-04437DD81457}"/>
              </a:ext>
            </a:extLst>
          </p:cNvPr>
          <p:cNvSpPr txBox="1"/>
          <p:nvPr/>
        </p:nvSpPr>
        <p:spPr>
          <a:xfrm>
            <a:off x="7067858" y="2552821"/>
            <a:ext cx="133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rgbClr val="FF3399"/>
                </a:solidFill>
              </a:rPr>
              <a:t>NO UNIFORM $2</a:t>
            </a:r>
            <a:endParaRPr lang="en-US" sz="800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0621" y="3646873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Snack Sales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4" name="Shape 63"/>
          <p:cNvSpPr txBox="1"/>
          <p:nvPr/>
        </p:nvSpPr>
        <p:spPr>
          <a:xfrm>
            <a:off x="4349100" y="1121975"/>
            <a:ext cx="17244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201</a:t>
            </a:r>
            <a:r>
              <a:rPr lang="en-US" b="1" dirty="0"/>
              <a:t>7</a:t>
            </a:r>
            <a:endParaRPr lang="en" b="1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6D24CAA-A618-422E-832A-5F45288C3478}"/>
              </a:ext>
            </a:extLst>
          </p:cNvPr>
          <p:cNvSpPr txBox="1"/>
          <p:nvPr/>
        </p:nvSpPr>
        <p:spPr>
          <a:xfrm>
            <a:off x="2878019" y="1145751"/>
            <a:ext cx="4031313" cy="384721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latin typeface="Alexis Marie" pitchFamily="2" charset="0"/>
                <a:ea typeface="Alexis Marie" pitchFamily="2" charset="0"/>
              </a:rPr>
              <a:t>BridgePrep</a:t>
            </a:r>
            <a:r>
              <a:rPr lang="en-US" b="1" dirty="0">
                <a:latin typeface="Alexis Marie" pitchFamily="2" charset="0"/>
                <a:ea typeface="Alexis Marie" pitchFamily="2" charset="0"/>
              </a:rPr>
              <a:t> Academy of </a:t>
            </a:r>
            <a:r>
              <a:rPr lang="en-US" b="1" dirty="0" smtClean="0">
                <a:latin typeface="Alexis Marie" pitchFamily="2" charset="0"/>
                <a:ea typeface="Alexis Marie" pitchFamily="2" charset="0"/>
              </a:rPr>
              <a:t>Duval</a:t>
            </a:r>
            <a:endParaRPr lang="en-US" b="1" dirty="0">
              <a:latin typeface="Alexis Marie" pitchFamily="2" charset="0"/>
              <a:ea typeface="Alexis Marie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AD1F83-07DD-4FB8-92F9-845D2E0F1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47" y="0"/>
            <a:ext cx="456136" cy="501041"/>
          </a:xfrm>
          <a:prstGeom prst="rect">
            <a:avLst/>
          </a:prstGeom>
        </p:spPr>
      </p:pic>
      <p:pic>
        <p:nvPicPr>
          <p:cNvPr id="3" name="Picture 4" descr="Boy in Shamrock Patch with Horsesho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0918" y="208025"/>
            <a:ext cx="1395639" cy="1297945"/>
          </a:xfrm>
          <a:prstGeom prst="rect">
            <a:avLst/>
          </a:prstGeom>
          <a:noFill/>
        </p:spPr>
      </p:pic>
      <p:pic>
        <p:nvPicPr>
          <p:cNvPr id="4" name="Picture 6" descr="Girl Holding a Big Shamro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3148" y="0"/>
            <a:ext cx="914607" cy="1529443"/>
          </a:xfrm>
          <a:prstGeom prst="rect">
            <a:avLst/>
          </a:prstGeom>
          <a:noFill/>
        </p:spPr>
      </p:pic>
      <p:pic>
        <p:nvPicPr>
          <p:cNvPr id="2" name="Picture 2" descr="Saint Patrick's Day Ki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0059" y="0"/>
            <a:ext cx="1594397" cy="1502229"/>
          </a:xfrm>
          <a:prstGeom prst="rect">
            <a:avLst/>
          </a:prstGeom>
          <a:noFill/>
        </p:spPr>
      </p:pic>
      <p:pic>
        <p:nvPicPr>
          <p:cNvPr id="2060" name="Picture 12" descr="Saint Patrick's Day Mous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504" y="653142"/>
            <a:ext cx="795680" cy="876300"/>
          </a:xfrm>
          <a:prstGeom prst="rect">
            <a:avLst/>
          </a:prstGeom>
          <a:noFill/>
        </p:spPr>
      </p:pic>
      <p:pic>
        <p:nvPicPr>
          <p:cNvPr id="12" name="Picture 11" descr="interface design - New generation of Save icon that is not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4" y="3511198"/>
            <a:ext cx="412674" cy="4126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5644" y="5682997"/>
            <a:ext cx="6292730" cy="24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Spring Break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Warrendale (Detroit) Blog: Tip of the Week: &lt;strong&gt;Chili's&lt;/strong&gt;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00" y="4796130"/>
            <a:ext cx="523904" cy="209234"/>
          </a:xfrm>
          <a:prstGeom prst="rect">
            <a:avLst/>
          </a:prstGeom>
        </p:spPr>
      </p:pic>
      <p:pic>
        <p:nvPicPr>
          <p:cNvPr id="19" name="Picture 18" descr="&lt;strong&gt;Spring&lt;/strong&gt; Fashion on a Budget-Tip from a Reader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89" y="5271310"/>
            <a:ext cx="805232" cy="6373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75105" y="4781165"/>
            <a:ext cx="4881760" cy="286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Book Fair Week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 descr="The &lt;strong&gt;Book Fair&lt;/strong&gt; is Coming! | Sandy Grade School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18" y="3944551"/>
            <a:ext cx="570811" cy="486246"/>
          </a:xfrm>
          <a:prstGeom prst="rect">
            <a:avLst/>
          </a:prstGeom>
        </p:spPr>
      </p:pic>
      <p:pic>
        <p:nvPicPr>
          <p:cNvPr id="21" name="Picture 20" descr="&lt;strong&gt;Dr&lt;/strong&gt;. &lt;strong&gt;Seuss&lt;/strong&gt; birthday | Harris County Public Librar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56" y="1741802"/>
            <a:ext cx="487401" cy="537508"/>
          </a:xfrm>
          <a:prstGeom prst="rect">
            <a:avLst/>
          </a:prstGeom>
        </p:spPr>
      </p:pic>
      <p:pic>
        <p:nvPicPr>
          <p:cNvPr id="22" name="Picture 21" descr="Clipart - &lt;strong&gt;Ice cream&lt;/strong&gt; waffl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42" y="3285818"/>
            <a:ext cx="1032780" cy="624036"/>
          </a:xfrm>
          <a:prstGeom prst="rect">
            <a:avLst/>
          </a:prstGeom>
        </p:spPr>
      </p:pic>
      <p:pic>
        <p:nvPicPr>
          <p:cNvPr id="30" name="Picture 29" descr="interface design - New generation of Save icon that is not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2" y="6742350"/>
            <a:ext cx="412674" cy="4126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49100" y="1900599"/>
            <a:ext cx="1299532" cy="913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3399"/>
                </a:solidFill>
              </a:rPr>
              <a:t>Pre-Gala Ticket Sale</a:t>
            </a:r>
          </a:p>
          <a:p>
            <a:pPr algn="ctr"/>
            <a:r>
              <a:rPr lang="en-US" sz="1000" b="1" dirty="0" smtClean="0">
                <a:solidFill>
                  <a:srgbClr val="FF3399"/>
                </a:solidFill>
              </a:rPr>
              <a:t>Adult: $20</a:t>
            </a:r>
          </a:p>
          <a:p>
            <a:pPr algn="ctr"/>
            <a:r>
              <a:rPr lang="en-US" sz="1000" b="1" dirty="0" smtClean="0">
                <a:solidFill>
                  <a:srgbClr val="FF3399"/>
                </a:solidFill>
              </a:rPr>
              <a:t>Child $15</a:t>
            </a:r>
            <a:endParaRPr lang="en-US" sz="1000" b="1" dirty="0">
              <a:solidFill>
                <a:srgbClr val="FF3399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91479-724A-45B9-BD76-2CF3EE92B5C2}"/>
              </a:ext>
            </a:extLst>
          </p:cNvPr>
          <p:cNvGrpSpPr/>
          <p:nvPr/>
        </p:nvGrpSpPr>
        <p:grpSpPr>
          <a:xfrm>
            <a:off x="0" y="1185085"/>
            <a:ext cx="3317326" cy="1725989"/>
            <a:chOff x="6657238" y="5567149"/>
            <a:chExt cx="3323367" cy="1791831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5DB246CE-DC51-400B-9FB8-C561279EC1F4}"/>
                </a:ext>
              </a:extLst>
            </p:cNvPr>
            <p:cNvGrpSpPr/>
            <p:nvPr/>
          </p:nvGrpSpPr>
          <p:grpSpPr>
            <a:xfrm>
              <a:off x="6805959" y="6167079"/>
              <a:ext cx="3174646" cy="1191901"/>
              <a:chOff x="6378670" y="6167079"/>
              <a:chExt cx="3174646" cy="1191901"/>
            </a:xfrm>
          </p:grpSpPr>
          <p:sp>
            <p:nvSpPr>
              <p:cNvPr id="28" name="TextBox 13">
                <a:extLst>
                  <a:ext uri="{FF2B5EF4-FFF2-40B4-BE49-F238E27FC236}">
                    <a16:creationId xmlns:a16="http://schemas.microsoft.com/office/drawing/2014/main" id="{3D0FCAD7-3EA3-435D-B1BE-9246A8C1FE8F}"/>
                  </a:ext>
                </a:extLst>
              </p:cNvPr>
              <p:cNvSpPr txBox="1"/>
              <p:nvPr/>
            </p:nvSpPr>
            <p:spPr>
              <a:xfrm>
                <a:off x="6378670" y="6167079"/>
                <a:ext cx="3174646" cy="8404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3306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6612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9918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33224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6531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9837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83143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66449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00" b="1" u="sng" dirty="0">
                    <a:latin typeface="Arial Narrow" pitchFamily="34" charset="0"/>
                  </a:rPr>
                  <a:t>Our Mission Statement</a:t>
                </a:r>
              </a:p>
              <a:p>
                <a:pPr algn="ctr"/>
                <a:r>
                  <a:rPr lang="en-US" sz="600" b="1" dirty="0" err="1">
                    <a:latin typeface="Arial Narrow" pitchFamily="34" charset="0"/>
                  </a:rPr>
                  <a:t>BridgePrep</a:t>
                </a:r>
                <a:r>
                  <a:rPr lang="en-US" sz="600" b="1" dirty="0">
                    <a:latin typeface="Arial Narrow" pitchFamily="34" charset="0"/>
                  </a:rPr>
                  <a:t> Academy believes every child learns best in a safe, nurturing and stimulating environment where high academic expectations, self-esteem, good character and an appreciation for the arts are promoted. </a:t>
                </a:r>
                <a:r>
                  <a:rPr lang="en-US" sz="600" b="1" dirty="0" err="1">
                    <a:latin typeface="Arial Narrow" pitchFamily="34" charset="0"/>
                  </a:rPr>
                  <a:t>BridgePrep</a:t>
                </a:r>
                <a:r>
                  <a:rPr lang="en-US" sz="600" b="1" dirty="0">
                    <a:latin typeface="Arial Narrow" pitchFamily="34" charset="0"/>
                  </a:rPr>
                  <a:t> Academy’s mission is to provide a challenging academic curriculum that will encompass an enriched Spanish language program, technology and experiences that will enable students to develop in all areas.</a:t>
                </a:r>
              </a:p>
              <a:p>
                <a:pPr algn="ctr"/>
                <a:r>
                  <a:rPr lang="en-US" sz="600" b="1" dirty="0" err="1">
                    <a:latin typeface="Arial Narrow" pitchFamily="34" charset="0"/>
                  </a:rPr>
                  <a:t>BridgePrep</a:t>
                </a:r>
                <a:r>
                  <a:rPr lang="en-US" sz="600" b="1" dirty="0">
                    <a:latin typeface="Arial Narrow" pitchFamily="34" charset="0"/>
                  </a:rPr>
                  <a:t> Academy’s goal is to educate well rounded individuals and enable students</a:t>
                </a:r>
              </a:p>
              <a:p>
                <a:pPr algn="ctr"/>
                <a:r>
                  <a:rPr lang="en-US" sz="600" b="1" dirty="0">
                    <a:latin typeface="Arial Narrow" pitchFamily="34" charset="0"/>
                  </a:rPr>
                  <a:t>to reach their maximum potential.</a:t>
                </a:r>
                <a:endParaRPr lang="en-US" sz="800" b="1" dirty="0">
                  <a:latin typeface="Arial Narrow" pitchFamily="34" charset="0"/>
                </a:endParaRPr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8649B641-1A38-4D46-9C86-E42AFA3B25F2}"/>
                  </a:ext>
                </a:extLst>
              </p:cNvPr>
              <p:cNvSpPr txBox="1"/>
              <p:nvPr/>
            </p:nvSpPr>
            <p:spPr>
              <a:xfrm>
                <a:off x="6378670" y="7007511"/>
                <a:ext cx="3174646" cy="351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3306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6612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9918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33224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6531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9837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83143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66449" algn="l" defTabSz="483306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latin typeface="+mj-lt"/>
                  </a:rPr>
                  <a:t>www.BridgePrepDuval.com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+mj-lt"/>
                  </a:rPr>
                  <a:t>https://</a:t>
                </a:r>
                <a:r>
                  <a:rPr lang="en-US" sz="800" dirty="0" smtClean="0">
                    <a:solidFill>
                      <a:schemeClr val="bg1"/>
                    </a:solidFill>
                    <a:latin typeface="+mj-lt"/>
                  </a:rPr>
                  <a:t>www.facebook.com/BridgePrepAcademyofDuval/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B284CC1-F81B-4867-B52B-87E1C7FA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238" y="5567149"/>
              <a:ext cx="670836" cy="73687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BA5848-9678-4C91-B65A-E0EBD482EBF9}"/>
              </a:ext>
            </a:extLst>
          </p:cNvPr>
          <p:cNvGrpSpPr/>
          <p:nvPr/>
        </p:nvGrpSpPr>
        <p:grpSpPr>
          <a:xfrm>
            <a:off x="8406886" y="6004629"/>
            <a:ext cx="1326891" cy="1061695"/>
            <a:chOff x="336037" y="1797002"/>
            <a:chExt cx="1326891" cy="1061695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32396DA5-AE75-4245-B3E7-0258B755B4C6}"/>
                </a:ext>
              </a:extLst>
            </p:cNvPr>
            <p:cNvSpPr txBox="1"/>
            <p:nvPr/>
          </p:nvSpPr>
          <p:spPr>
            <a:xfrm>
              <a:off x="336037" y="2227755"/>
              <a:ext cx="1326891" cy="6309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 err="1">
                  <a:latin typeface="+mj-lt"/>
                  <a:cs typeface="Arial" pitchFamily="34" charset="0"/>
                </a:rPr>
                <a:t>BridgePrep</a:t>
              </a:r>
              <a:r>
                <a:rPr lang="en-US" altLang="en-US" sz="700" b="1" dirty="0">
                  <a:latin typeface="+mj-lt"/>
                  <a:cs typeface="Arial" pitchFamily="34" charset="0"/>
                </a:rPr>
                <a:t>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latin typeface="+mj-lt"/>
                  <a:cs typeface="Arial" pitchFamily="34" charset="0"/>
                </a:rPr>
                <a:t>of  </a:t>
              </a:r>
              <a:r>
                <a:rPr lang="en-US" altLang="en-US" sz="700" b="1" dirty="0" smtClean="0">
                  <a:latin typeface="+mj-lt"/>
                  <a:cs typeface="Arial" pitchFamily="34" charset="0"/>
                </a:rPr>
                <a:t>Duval</a:t>
              </a:r>
              <a:endParaRPr lang="en-US" altLang="en-US" sz="700" b="1" dirty="0">
                <a:latin typeface="+mj-lt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 smtClean="0">
                  <a:latin typeface="+mj-lt"/>
                  <a:cs typeface="Arial" pitchFamily="34" charset="0"/>
                </a:rPr>
                <a:t>6400 </a:t>
              </a:r>
              <a:r>
                <a:rPr lang="en-US" altLang="en-US" sz="700" dirty="0" smtClean="0">
                  <a:latin typeface="+mj-lt"/>
                  <a:cs typeface="Arial" pitchFamily="34" charset="0"/>
                </a:rPr>
                <a:t>Atlantic </a:t>
              </a:r>
              <a:r>
                <a:rPr lang="en-US" altLang="en-US" sz="700" dirty="0" smtClean="0">
                  <a:latin typeface="+mj-lt"/>
                  <a:cs typeface="Arial" pitchFamily="34" charset="0"/>
                </a:rPr>
                <a:t>Blvd</a:t>
              </a:r>
              <a:endParaRPr lang="en-US" altLang="en-US" sz="700" dirty="0">
                <a:latin typeface="+mj-lt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 smtClean="0">
                  <a:latin typeface="+mj-lt"/>
                  <a:cs typeface="Arial" pitchFamily="34" charset="0"/>
                </a:rPr>
                <a:t>Jacksonville, FL 32211</a:t>
              </a:r>
              <a:endParaRPr lang="en-US" altLang="en-US" sz="700" dirty="0">
                <a:latin typeface="+mj-lt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 smtClean="0">
                  <a:latin typeface="+mj-lt"/>
                  <a:cs typeface="Arial" pitchFamily="34" charset="0"/>
                </a:rPr>
                <a:t>(904) 694-2660</a:t>
              </a:r>
              <a:endParaRPr lang="en-US" altLang="en-US" sz="700" dirty="0">
                <a:latin typeface="+mj-lt"/>
                <a:cs typeface="Arial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B219E3F-F075-4F28-A09D-F891CBC20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041" y="1797002"/>
              <a:ext cx="420882" cy="462316"/>
            </a:xfrm>
            <a:prstGeom prst="rect">
              <a:avLst/>
            </a:prstGeom>
          </p:spPr>
        </p:pic>
      </p:grpSp>
      <p:pic>
        <p:nvPicPr>
          <p:cNvPr id="5" name="Picture 4" descr="Música a la portalada!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39" y="4297216"/>
            <a:ext cx="1281919" cy="6553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326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Alexis Marie</vt:lpstr>
      <vt:lpstr>Arial</vt:lpstr>
      <vt:lpstr>Arial Narrow</vt:lpstr>
      <vt:lpstr>Arial Rounded MT Bold</vt:lpstr>
      <vt:lpstr>Comic Sans MS</vt:lpstr>
      <vt:lpstr>Digs My Hart</vt:lpstr>
      <vt:lpstr>Syncopate</vt:lpstr>
      <vt:lpstr>simple-light-2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Sammi</dc:creator>
  <cp:lastModifiedBy>Student</cp:lastModifiedBy>
  <cp:revision>38</cp:revision>
  <dcterms:modified xsi:type="dcterms:W3CDTF">2018-02-28T16:25:42Z</dcterms:modified>
</cp:coreProperties>
</file>